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9144000" cy="51435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116" d="100"/>
          <a:sy n="116" d="100"/>
        </p:scale>
        <p:origin x="696" y="77"/>
      </p:cViewPr>
      <p:guideLst>
        <p:guide pos="1611" orient="horz"/>
        <p:guide pos="2874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5910801" y="427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extBox 1"/>
          <p:cNvSpPr txBox="1"/>
          <p:nvPr userDrawn="1"/>
        </p:nvSpPr>
        <p:spPr bwMode="auto"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5910801" y="427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 bwMode="auto"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2000"/>
            </a:lvl1pPr>
            <a:lvl2pPr marL="457200" indent="0">
              <a:buFont typeface="Arial"/>
              <a:buNone/>
              <a:defRPr sz="2400"/>
            </a:lvl2pPr>
            <a:lvl3pPr marL="914400" indent="0">
              <a:buFont typeface="Arial"/>
              <a:buNone/>
              <a:defRPr sz="2000"/>
            </a:lvl3pPr>
            <a:lvl4pPr marL="1371600" indent="0">
              <a:buFont typeface="Arial"/>
              <a:buNone/>
              <a:defRPr sz="1800"/>
            </a:lvl4pPr>
            <a:lvl5pPr marL="1828800" indent="0">
              <a:buFont typeface="Arial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 lang="ru-RU" sz="20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  <a:p>
            <a:pPr>
              <a:defRPr/>
            </a:pPr>
            <a:endParaRPr lang="ru-RU" sz="2000"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8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8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8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8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Custom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>
              <a:buFontTx/>
              <a:buNone/>
              <a:defRPr sz="1600"/>
            </a:lvl5pPr>
          </a:lstStyle>
          <a:p>
            <a:pPr>
              <a:defRPr/>
            </a:pPr>
            <a:r>
              <a:rPr lang="ru-RU" sz="16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  <a:p>
            <a:pPr>
              <a:defRPr/>
            </a:pPr>
            <a:endParaRPr lang="ru-RU" sz="1600"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4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07999" y="1792286"/>
            <a:ext cx="3635830" cy="15736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>
              <a:defRPr/>
            </a:pPr>
            <a:r>
              <a:rPr lang="ru-RU" sz="12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>
                <a:latin typeface="Golos Text DemiBold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000171" y="3011486"/>
            <a:ext cx="3635830" cy="15736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1200">
                <a:latin typeface="Golos Text"/>
              </a:rPr>
              <a:t>Основной текст слайда, ключевая формулировка.</a:t>
            </a:r>
            <a:endParaRPr/>
          </a:p>
          <a:p>
            <a:pPr marL="0" indent="0" algn="l">
              <a:buNone/>
              <a:defRPr/>
            </a:pPr>
            <a:endParaRPr lang="en-US" sz="1200" b="1" i="0">
              <a:solidFill>
                <a:srgbClr val="2C2D2E"/>
              </a:solidFill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2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>
                <a:latin typeface="Golos Text DemiBold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 bwMode="auto"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1400">
                <a:latin typeface="Golos Text"/>
              </a:rPr>
              <a:t>Основной текст слайда, ключевая формулировка.</a:t>
            </a:r>
            <a:endParaRPr/>
          </a:p>
          <a:p>
            <a:pPr marL="0" indent="0" algn="l">
              <a:buNone/>
              <a:defRPr/>
            </a:pPr>
            <a:endParaRPr lang="en-US" sz="1400" b="1" i="0">
              <a:solidFill>
                <a:srgbClr val="2C2D2E"/>
              </a:solidFill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4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8_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 bwMode="auto"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Font typeface="Arial"/>
              <a:buNone/>
              <a:defRPr sz="2400"/>
            </a:lvl2pPr>
            <a:lvl3pPr marL="914400" indent="0">
              <a:buFont typeface="Arial"/>
              <a:buNone/>
              <a:defRPr sz="2000"/>
            </a:lvl3pPr>
            <a:lvl4pPr marL="1371600" indent="0">
              <a:buFont typeface="Arial"/>
              <a:buNone/>
              <a:defRPr sz="1800"/>
            </a:lvl4pPr>
            <a:lvl5pPr marL="1828800" indent="0">
              <a:buFont typeface="Arial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2000">
                <a:latin typeface="Golos Text"/>
              </a:rPr>
              <a:t>Основной текст слайда, ключевая формулировка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Финал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Текст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>
              <a:buFontTx/>
              <a:buNone/>
              <a:defRPr sz="1600"/>
            </a:lvl5pPr>
          </a:lstStyle>
          <a:p>
            <a:pPr>
              <a:defRPr/>
            </a:pPr>
            <a:r>
              <a:rPr lang="ru-RU" sz="1600">
                <a:latin typeface="Golos Text"/>
              </a:rPr>
              <a:t>Здесь при необходимости располагается основной текст слайда, ключевая формулировка</a:t>
            </a:r>
            <a:endParaRPr/>
          </a:p>
          <a:p>
            <a:pPr>
              <a:defRPr/>
            </a:pPr>
            <a:endParaRPr lang="ru-RU" sz="1600"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6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600" b="0" i="0">
                <a:solidFill>
                  <a:srgbClr val="2C2D2E"/>
                </a:solidFill>
                <a:latin typeface="Golos Text"/>
              </a:rPr>
              <a:t>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600" b="0" i="0">
                <a:solidFill>
                  <a:srgbClr val="2C2D2E"/>
                </a:solidFill>
                <a:latin typeface="Golos Text"/>
              </a:rPr>
              <a:t>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600" b="0" i="0">
                <a:solidFill>
                  <a:srgbClr val="2C2D2E"/>
                </a:solidFill>
                <a:latin typeface="Golos Text"/>
              </a:rPr>
              <a:t>конец списка.</a:t>
            </a:r>
            <a:endParaRPr/>
          </a:p>
          <a:p>
            <a:pPr lvl="0">
              <a:defRPr/>
            </a:pPr>
            <a:endParaRPr lang="ru-RU"/>
          </a:p>
          <a:p>
            <a:pPr lvl="0">
              <a:defRPr/>
            </a:pPr>
            <a:endParaRPr lang="ru-RU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07999" y="1792286"/>
            <a:ext cx="3635830" cy="15736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>
              <a:defRPr/>
            </a:pPr>
            <a:r>
              <a:rPr lang="ru-RU" sz="12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</p:txBody>
      </p:sp>
      <p:sp>
        <p:nvSpPr>
          <p:cNvPr id="5" name="Текст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>
                <a:latin typeface="Golos Text DemiBold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000171" y="3011486"/>
            <a:ext cx="3635830" cy="15736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1200">
                <a:latin typeface="Golos Text"/>
              </a:rPr>
              <a:t>Основной текст слайда, ключевая формулировка.</a:t>
            </a:r>
            <a:endParaRPr/>
          </a:p>
          <a:p>
            <a:pPr marL="0" indent="0" algn="l">
              <a:buNone/>
              <a:defRPr/>
            </a:pPr>
            <a:endParaRPr lang="en-US" sz="1200" b="1" i="0">
              <a:solidFill>
                <a:srgbClr val="2C2D2E"/>
              </a:solidFill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2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  <p:sp>
        <p:nvSpPr>
          <p:cNvPr id="7" name="Текст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>
                <a:latin typeface="Golos Text DemiBold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 bwMode="auto"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1400">
                <a:latin typeface="Golos Text"/>
              </a:rPr>
              <a:t>Основной текст слайда, ключевая формулировка.</a:t>
            </a:r>
            <a:endParaRPr/>
          </a:p>
          <a:p>
            <a:pPr marL="0" indent="0" algn="l">
              <a:buNone/>
              <a:defRPr/>
            </a:pPr>
            <a:endParaRPr lang="en-US" sz="1400" b="1" i="0">
              <a:solidFill>
                <a:srgbClr val="2C2D2E"/>
              </a:solidFill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4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6_Custom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>
              <a:defRPr/>
            </a:pPr>
            <a:r>
              <a:rPr lang="ru-RU" sz="14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3"/>
          </p:nvPr>
        </p:nvSpPr>
        <p:spPr bwMode="auto"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 bwMode="auto"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9_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>
              <a:defRPr/>
            </a:pPr>
            <a:r>
              <a:rPr lang="ru-RU" sz="1400">
                <a:latin typeface="Golos Text"/>
              </a:rPr>
              <a:t>Основной текст слайда, ключевая формулировка.</a:t>
            </a:r>
            <a:endParaRPr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>
              <a:defRPr/>
            </a:pPr>
            <a:r>
              <a:rPr lang="ru-RU" sz="1400">
                <a:latin typeface="Golos Text"/>
              </a:rPr>
              <a:t>Основной текст слайда, ключевая формулировка.</a:t>
            </a:r>
            <a:endParaRPr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>
              <a:defRPr/>
            </a:pPr>
            <a:r>
              <a:rPr lang="ru-RU" sz="1400">
                <a:latin typeface="Golos Text"/>
              </a:rPr>
              <a:t>Основной текст слайда, ключевая формулировка.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Custom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/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/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/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 bwMode="auto"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 bwMode="auto"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6" hasCustomPrompt="1"/>
          </p:nvPr>
        </p:nvSpPr>
        <p:spPr bwMode="auto"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3"/>
          </p:nvPr>
        </p:nvSpPr>
        <p:spPr bwMode="auto"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7"/>
          </p:nvPr>
        </p:nvSpPr>
        <p:spPr bwMode="auto"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8"/>
          </p:nvPr>
        </p:nvSpPr>
        <p:spPr bwMode="auto"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p:hf dt="0" ftr="1" hdr="0"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kfql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auto"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/>
              <a:buNone/>
              <a:defRPr sz="1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 lang="ru-RU" sz="24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  <a:p>
            <a:pPr>
              <a:defRPr/>
            </a:pPr>
            <a:endParaRPr lang="ru-RU" sz="2400"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20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20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20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20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</p:spTree>
  </p:cSld>
  <p:clrMapOvr>
    <a:masterClrMapping/>
  </p:clrMapOvr>
  <p:hf dt="0" ftr="1" hdr="0" sldNum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Custom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733143" y="949329"/>
            <a:ext cx="2895600" cy="3895723"/>
          </a:xfrm>
        </p:spPr>
        <p:txBody>
          <a:bodyPr>
            <a:norm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3"/>
          </p:nvPr>
        </p:nvSpPr>
        <p:spPr bwMode="auto"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/>
          </p:nvPr>
        </p:nvSpPr>
        <p:spPr bwMode="auto">
          <a:xfrm>
            <a:off x="3095170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/>
          </p:nvPr>
        </p:nvSpPr>
        <p:spPr bwMode="auto">
          <a:xfrm>
            <a:off x="3095170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8_Custom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 lvl="0">
              <a:defRPr/>
            </a:pPr>
            <a:r>
              <a:rPr lang="ru-RU"/>
              <a:t>Ключевая фраза слайда</a:t>
            </a:r>
            <a:endParaRPr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7"/>
          </p:nvPr>
        </p:nvSpPr>
        <p:spPr bwMode="auto">
          <a:xfrm>
            <a:off x="3095170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3095170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1"/>
          </p:nvPr>
        </p:nvSpPr>
        <p:spPr bwMode="auto"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0_Custom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/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/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/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Изображение</a:t>
            </a:r>
            <a:endParaRPr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32" hasCustomPrompt="1"/>
          </p:nvPr>
        </p:nvSpPr>
        <p:spPr bwMode="auto"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Изображение</a:t>
            </a:r>
            <a:endParaRPr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33" hasCustomPrompt="1"/>
          </p:nvPr>
        </p:nvSpPr>
        <p:spPr bwMode="auto"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Изображение</a:t>
            </a:r>
            <a:endParaRPr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60351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/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/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/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37" hasCustomPrompt="1"/>
          </p:nvPr>
        </p:nvSpPr>
        <p:spPr bwMode="auto"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Изображение</a:t>
            </a:r>
            <a:endParaRPr/>
          </a:p>
        </p:txBody>
      </p:sp>
      <p:sp>
        <p:nvSpPr>
          <p:cNvPr id="24" name="Рисунок 2"/>
          <p:cNvSpPr>
            <a:spLocks noGrp="1"/>
          </p:cNvSpPr>
          <p:nvPr>
            <p:ph type="pic" sz="quarter" idx="38" hasCustomPrompt="1"/>
          </p:nvPr>
        </p:nvSpPr>
        <p:spPr bwMode="auto"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Изображение</a:t>
            </a:r>
            <a:endParaRPr/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39" hasCustomPrompt="1"/>
          </p:nvPr>
        </p:nvSpPr>
        <p:spPr bwMode="auto"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Изображение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07999" y="1792286"/>
            <a:ext cx="3635830" cy="157367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>
              <a:defRPr/>
            </a:pPr>
            <a:r>
              <a:rPr lang="ru-RU" sz="12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>
                <a:latin typeface="Golos Text DemiBold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000171" y="3011486"/>
            <a:ext cx="3635830" cy="15736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1200">
                <a:latin typeface="Golos Text"/>
              </a:rPr>
              <a:t>Основной текст слайда, ключевая формулировка.</a:t>
            </a:r>
            <a:endParaRPr/>
          </a:p>
          <a:p>
            <a:pPr marL="0" indent="0" algn="l">
              <a:buNone/>
              <a:defRPr/>
            </a:pPr>
            <a:endParaRPr lang="en-US" sz="1200" b="1" i="0">
              <a:solidFill>
                <a:srgbClr val="2C2D2E"/>
              </a:solidFill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2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>
                <a:latin typeface="Golos Text DemiBold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Custom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 bwMode="auto"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>
              <a:defRPr/>
            </a:pPr>
            <a:r>
              <a:rPr lang="ru-RU" sz="14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6_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 bwMode="auto"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Font typeface="Arial"/>
              <a:buNone/>
              <a:defRPr sz="2400"/>
            </a:lvl2pPr>
            <a:lvl3pPr marL="914400" indent="0">
              <a:buFont typeface="Arial"/>
              <a:buNone/>
              <a:defRPr sz="2000"/>
            </a:lvl3pPr>
            <a:lvl4pPr marL="1371600" indent="0">
              <a:buFont typeface="Arial"/>
              <a:buNone/>
              <a:defRPr sz="1800"/>
            </a:lvl4pPr>
            <a:lvl5pPr marL="1828800" indent="0">
              <a:buFont typeface="Arial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2000">
                <a:latin typeface="Golos Text"/>
              </a:rPr>
              <a:t>Основной текст слайда, ключевая формулировка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9_Custom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>
              <a:buFontTx/>
              <a:buNone/>
              <a:defRPr sz="1600"/>
            </a:lvl5pPr>
          </a:lstStyle>
          <a:p>
            <a:pPr>
              <a:defRPr/>
            </a:pPr>
            <a:r>
              <a:rPr lang="ru-RU" sz="16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  <a:p>
            <a:pPr>
              <a:defRPr/>
            </a:pPr>
            <a:endParaRPr lang="ru-RU" sz="1600"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4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07999" y="1792286"/>
            <a:ext cx="3635830" cy="15736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>
              <a:defRPr/>
            </a:pPr>
            <a:r>
              <a:rPr lang="ru-RU" sz="1200"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/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>
                <a:latin typeface="Golos Text DemiBold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000171" y="3011486"/>
            <a:ext cx="3635830" cy="15736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1200">
                <a:latin typeface="Golos Text"/>
              </a:rPr>
              <a:t>Основной текст слайда, ключевая формулировка.</a:t>
            </a:r>
            <a:endParaRPr/>
          </a:p>
          <a:p>
            <a:pPr marL="0" indent="0" algn="l">
              <a:buNone/>
              <a:defRPr/>
            </a:pPr>
            <a:endParaRPr lang="en-US" sz="1200" b="1" i="0">
              <a:solidFill>
                <a:srgbClr val="2C2D2E"/>
              </a:solidFill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2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2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>
                <a:latin typeface="Golos Text DemiBold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 bwMode="auto"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Font typeface="Arial"/>
              <a:buNone/>
              <a:defRPr sz="1400"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1400">
                <a:latin typeface="Golos Text"/>
              </a:rPr>
              <a:t>Основной текст слайда, ключевая формулировка.</a:t>
            </a:r>
            <a:endParaRPr/>
          </a:p>
          <a:p>
            <a:pPr marL="0" indent="0" algn="l">
              <a:buNone/>
              <a:defRPr/>
            </a:pPr>
            <a:endParaRPr lang="en-US" sz="1400" b="1" i="0">
              <a:solidFill>
                <a:srgbClr val="2C2D2E"/>
              </a:solidFill>
              <a:latin typeface="Golos Text"/>
            </a:endParaRPr>
          </a:p>
          <a:p>
            <a:pPr marL="0" indent="0" algn="l">
              <a:buNone/>
              <a:defRPr/>
            </a:pPr>
            <a:r>
              <a:rPr lang="ru-RU" sz="1400" b="1" i="0">
                <a:solidFill>
                  <a:srgbClr val="2C2D2E"/>
                </a:solidFill>
                <a:latin typeface="Golos Text"/>
              </a:rPr>
              <a:t>Начало списка: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список;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ru-RU" sz="1400" b="0" i="0">
                <a:solidFill>
                  <a:srgbClr val="2C2D2E"/>
                </a:solidFill>
                <a:latin typeface="Golos Text"/>
              </a:rPr>
              <a:t> конец списка.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los Text DemiBold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 bwMode="auto"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Font typeface="Arial"/>
              <a:buNone/>
              <a:defRPr sz="2400"/>
            </a:lvl2pPr>
            <a:lvl3pPr marL="914400" indent="0">
              <a:buFont typeface="Arial"/>
              <a:buNone/>
              <a:defRPr sz="2000"/>
            </a:lvl3pPr>
            <a:lvl4pPr marL="1371600" indent="0">
              <a:buFont typeface="Arial"/>
              <a:buNone/>
              <a:defRPr sz="1800"/>
            </a:lvl4pPr>
            <a:lvl5pPr marL="1828800" indent="0">
              <a:buFont typeface="Arial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 sz="2000">
                <a:latin typeface="Golos Text"/>
              </a:rPr>
              <a:t>Основной текст слайда, ключевая формулировка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1" hdr="0" sldNum="0"/>
  <p:txStyles>
    <p:titleStyle>
      <a:lvl1pPr algn="l" defTabSz="457200">
        <a:spcBef>
          <a:spcPts val="0"/>
        </a:spcBef>
        <a:buNone/>
        <a:defRPr sz="3600" b="1" i="0">
          <a:solidFill>
            <a:schemeClr val="tx1"/>
          </a:solidFill>
          <a:latin typeface="ALS Gorizont Bold Expanded"/>
          <a:ea typeface="+mj-ea"/>
          <a:cs typeface="+mj-cs"/>
        </a:defRPr>
      </a:lvl1pPr>
    </p:titleStyle>
    <p:bodyStyle>
      <a:lvl1pPr marL="0" indent="0" algn="l" defTabSz="457200">
        <a:spcBef>
          <a:spcPts val="0"/>
        </a:spcBef>
        <a:buSzPct val="100000"/>
        <a:buFont typeface="Arial"/>
        <a:buNone/>
        <a:defRPr sz="2000">
          <a:solidFill>
            <a:schemeClr val="tx1"/>
          </a:solidFill>
          <a:latin typeface="Golos Text"/>
          <a:ea typeface="+mn-ea"/>
          <a:cs typeface="Golos Text"/>
        </a:defRPr>
      </a:lvl1pPr>
      <a:lvl2pPr marL="742950" indent="-28575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Golos Text"/>
          <a:ea typeface="+mn-ea"/>
          <a:cs typeface="Golos Text"/>
        </a:defRPr>
      </a:lvl2pPr>
      <a:lvl3pPr marL="1143000" indent="-228600" algn="l" defTabSz="457200">
        <a:spcBef>
          <a:spcPts val="0"/>
        </a:spcBef>
        <a:buFont typeface="Arial"/>
        <a:buChar char="•"/>
        <a:defRPr sz="1600">
          <a:solidFill>
            <a:schemeClr val="tx1"/>
          </a:solidFill>
          <a:latin typeface="Golos Text"/>
          <a:ea typeface="+mn-ea"/>
          <a:cs typeface="Golos Text"/>
        </a:defRPr>
      </a:lvl3pPr>
      <a:lvl4pPr marL="1600200" indent="-228600" algn="l" defTabSz="457200">
        <a:spcBef>
          <a:spcPts val="0"/>
        </a:spcBef>
        <a:buFont typeface="Arial"/>
        <a:buChar char="•"/>
        <a:defRPr sz="1600">
          <a:solidFill>
            <a:schemeClr val="tx1"/>
          </a:solidFill>
          <a:latin typeface="Golos Text"/>
          <a:ea typeface="+mn-ea"/>
          <a:cs typeface="Golos Text"/>
        </a:defRPr>
      </a:lvl4pPr>
      <a:lvl5pPr marL="1828800" indent="0" algn="l" defTabSz="457200">
        <a:spcBef>
          <a:spcPts val="0"/>
        </a:spcBef>
        <a:buFont typeface="Arial"/>
        <a:buNone/>
        <a:defRPr sz="1600">
          <a:solidFill>
            <a:schemeClr val="tx1"/>
          </a:solidFill>
          <a:latin typeface="Golos Text"/>
          <a:ea typeface="+mn-ea"/>
          <a:cs typeface="Golos Text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jpg"/><Relationship Id="rId9" Type="http://schemas.openxmlformats.org/officeDocument/2006/relationships/image" Target="../media/image28.png"/><Relationship Id="rId10" Type="http://schemas.openxmlformats.org/officeDocument/2006/relationships/image" Target="../media/image29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3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eGjZPDdWx3w?si=0Q3YJ8r0qpavi3dH" TargetMode="Externa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 bwMode="auto">
          <a:xfrm>
            <a:off x="339437" y="2843807"/>
            <a:ext cx="8167254" cy="70485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400">
                <a:solidFill>
                  <a:schemeClr val="bg1"/>
                </a:solidFill>
              </a:rPr>
              <a:t>Язык специальности</a:t>
            </a:r>
            <a:br>
              <a:rPr lang="ru-RU" sz="4400">
                <a:solidFill>
                  <a:schemeClr val="bg1"/>
                </a:solidFill>
              </a:rPr>
            </a:br>
            <a:r>
              <a:rPr lang="ru-RU" sz="4400">
                <a:solidFill>
                  <a:schemeClr val="bg1"/>
                </a:solidFill>
              </a:rPr>
              <a:t>Профессия. </a:t>
            </a:r>
            <a:br>
              <a:rPr lang="ru-RU" sz="4400">
                <a:solidFill>
                  <a:schemeClr val="bg1"/>
                </a:solidFill>
              </a:rPr>
            </a:br>
            <a:r>
              <a:rPr lang="ru-RU" sz="4400">
                <a:solidFill>
                  <a:schemeClr val="bg1"/>
                </a:solidFill>
              </a:rPr>
              <a:t>Выбор профессии.</a:t>
            </a:r>
            <a:br>
              <a:rPr lang="ru-RU" sz="4400">
                <a:solidFill>
                  <a:schemeClr val="bg1"/>
                </a:solidFill>
              </a:rPr>
            </a:br>
            <a:endParaRPr 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Autofit/>
          </a:bodyPr>
          <a:lstStyle/>
          <a:p>
            <a:pPr>
              <a:defRPr/>
            </a:pPr>
            <a:r>
              <a:rPr lang="ru-RU" sz="2000"/>
              <a:t>Российские компании, в которых </a:t>
            </a:r>
            <a:r>
              <a:rPr lang="en-US" sz="2000"/>
              <a:t>IT</a:t>
            </a:r>
            <a:r>
              <a:rPr lang="ru-RU" sz="2000"/>
              <a:t>-специалисты получают самую высокую зарплату</a:t>
            </a:r>
            <a:endParaRPr lang="ru-RU" sz="2000"/>
          </a:p>
        </p:txBody>
      </p:sp>
      <p:pic>
        <p:nvPicPr>
          <p:cNvPr id="4" name="Объект 3"/>
          <p:cNvPicPr>
            <a:picLocks noChangeAspect="1" noGrp="1"/>
          </p:cNvPicPr>
          <p:nvPr>
            <p:ph sz="half" idx="1"/>
          </p:nvPr>
        </p:nvPicPr>
        <p:blipFill>
          <a:blip r:embed="rId2"/>
          <a:stretch/>
        </p:blipFill>
        <p:spPr bwMode="auto">
          <a:xfrm>
            <a:off x="457200" y="1203850"/>
            <a:ext cx="2842912" cy="10874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526031" y="977305"/>
            <a:ext cx="3203689" cy="10261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52342" y="2498019"/>
            <a:ext cx="2473485" cy="71402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526031" y="1904917"/>
            <a:ext cx="1916786" cy="14695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52342" y="3418800"/>
            <a:ext cx="1845037" cy="72830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729720" y="1114036"/>
            <a:ext cx="1958377" cy="110206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220264" y="2429903"/>
            <a:ext cx="2122636" cy="103644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3105790" y="3486951"/>
            <a:ext cx="2196413" cy="59200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6315860" y="3636798"/>
            <a:ext cx="1709810" cy="789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49247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4"/>
            <a:ext cx="6824381" cy="527283"/>
          </a:xfrm>
        </p:spPr>
        <p:txBody>
          <a:bodyPr>
            <a:normAutofit fontScale="90000"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/>
              <a:t>Идеальное рабочее место</a:t>
            </a:r>
            <a:endParaRPr/>
          </a:p>
        </p:txBody>
      </p:sp>
      <p:pic>
        <p:nvPicPr>
          <p:cNvPr id="1719391042" name="Объект 1719391041"/>
          <p:cNvPicPr>
            <a:picLocks noChangeAspect="1" noGrp="1"/>
          </p:cNvPicPr>
          <p:nvPr>
            <p:ph sz="half" idx="1" hasCustomPrompt="1"/>
          </p:nvPr>
        </p:nvPicPr>
        <p:blipFill>
          <a:blip r:embed="rId2"/>
          <a:stretch/>
        </p:blipFill>
        <p:spPr bwMode="auto">
          <a:xfrm>
            <a:off x="457200" y="1104899"/>
            <a:ext cx="2773815" cy="1849210"/>
          </a:xfrm>
          <a:prstGeom prst="rect">
            <a:avLst/>
          </a:prstGeom>
        </p:spPr>
      </p:pic>
      <p:pic>
        <p:nvPicPr>
          <p:cNvPr id="1039990503" name="Рисунок 103999050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448049" y="1166812"/>
            <a:ext cx="2247899" cy="2809874"/>
          </a:xfrm>
          <a:prstGeom prst="rect">
            <a:avLst/>
          </a:prstGeom>
        </p:spPr>
      </p:pic>
      <p:pic>
        <p:nvPicPr>
          <p:cNvPr id="2023255878" name="Рисунок 202325587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99820" y="2339748"/>
            <a:ext cx="2463129" cy="1636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Существительные со значением «процесс»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ru-RU"/>
              <a:t>- </a:t>
            </a:r>
            <a:r>
              <a:rPr lang="ru-RU"/>
              <a:t>ени</a:t>
            </a:r>
            <a:r>
              <a:rPr lang="ru-RU"/>
              <a:t>-; -</a:t>
            </a:r>
            <a:r>
              <a:rPr lang="ru-RU"/>
              <a:t>ани</a:t>
            </a:r>
            <a:r>
              <a:rPr lang="ru-RU"/>
              <a:t>-е 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+ П2 </a:t>
            </a:r>
            <a:endParaRPr lang="ru-RU"/>
          </a:p>
          <a:p>
            <a:pPr>
              <a:defRPr/>
            </a:pPr>
            <a:r>
              <a:rPr lang="ru-RU" sz="2000"/>
              <a:t>Программировать – программирование</a:t>
            </a:r>
            <a:endParaRPr/>
          </a:p>
          <a:p>
            <a:pPr>
              <a:defRPr/>
            </a:pPr>
            <a:r>
              <a:rPr lang="ru-RU" sz="2000"/>
              <a:t>Рисовать – </a:t>
            </a:r>
            <a:endParaRPr/>
          </a:p>
          <a:p>
            <a:pPr>
              <a:defRPr/>
            </a:pPr>
            <a:r>
              <a:rPr lang="ru-RU" sz="2000"/>
              <a:t>Изучать – </a:t>
            </a:r>
            <a:endParaRPr/>
          </a:p>
          <a:p>
            <a:pPr>
              <a:defRPr/>
            </a:pPr>
            <a:r>
              <a:rPr lang="ru-RU" sz="2000"/>
              <a:t>Моделировать – </a:t>
            </a:r>
            <a:endParaRPr/>
          </a:p>
          <a:p>
            <a:pPr>
              <a:defRPr/>
            </a:pPr>
            <a:r>
              <a:rPr lang="ru-RU" sz="2000"/>
              <a:t>Создавать – </a:t>
            </a:r>
            <a:endParaRPr/>
          </a:p>
          <a:p>
            <a:pPr>
              <a:defRPr/>
            </a:pPr>
            <a:r>
              <a:rPr lang="ru-RU" sz="2000"/>
              <a:t>Изобретать – </a:t>
            </a:r>
            <a:endParaRPr/>
          </a:p>
          <a:p>
            <a:pPr>
              <a:defRPr/>
            </a:pPr>
            <a:r>
              <a:rPr lang="ru-RU" sz="2000"/>
              <a:t>Обновлять - </a:t>
            </a:r>
            <a:endParaRPr lang="ru-RU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Существительные со значением «процесс»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ru-RU"/>
              <a:t>- к- + а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+ П2 </a:t>
            </a:r>
            <a:endParaRPr lang="ru-RU"/>
          </a:p>
          <a:p>
            <a:pPr>
              <a:defRPr/>
            </a:pPr>
            <a:r>
              <a:rPr lang="ru-RU" sz="2000"/>
              <a:t>Разработать – разработка</a:t>
            </a:r>
            <a:endParaRPr/>
          </a:p>
          <a:p>
            <a:pPr>
              <a:defRPr/>
            </a:pPr>
            <a:r>
              <a:rPr lang="ru-RU" sz="2000"/>
              <a:t>Обработать – </a:t>
            </a:r>
            <a:endParaRPr/>
          </a:p>
          <a:p>
            <a:pPr>
              <a:defRPr/>
            </a:pPr>
            <a:r>
              <a:rPr lang="ru-RU" sz="2000"/>
              <a:t>Проверить – </a:t>
            </a:r>
            <a:endParaRPr/>
          </a:p>
          <a:p>
            <a:pPr>
              <a:defRPr/>
            </a:pPr>
            <a:r>
              <a:rPr lang="ru-RU" sz="2000"/>
              <a:t>Собирать –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Существительные со значением «процесс»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ru-RU"/>
              <a:t>- ч- + а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+ П2 </a:t>
            </a:r>
            <a:endParaRPr lang="ru-RU"/>
          </a:p>
          <a:p>
            <a:pPr>
              <a:defRPr/>
            </a:pPr>
            <a:r>
              <a:rPr lang="ru-RU" sz="2000"/>
              <a:t>Сдавать  – сдача</a:t>
            </a:r>
            <a:endParaRPr/>
          </a:p>
          <a:p>
            <a:pPr>
              <a:defRPr/>
            </a:pPr>
            <a:r>
              <a:rPr lang="ru-RU" sz="2000"/>
              <a:t>Выдавать – </a:t>
            </a:r>
            <a:endParaRPr/>
          </a:p>
          <a:p>
            <a:pPr>
              <a:defRPr/>
            </a:pPr>
            <a:r>
              <a:rPr lang="ru-RU" sz="2000"/>
              <a:t>Пересдать – </a:t>
            </a:r>
            <a:endParaRPr/>
          </a:p>
          <a:p>
            <a:pPr>
              <a:defRPr/>
            </a:pPr>
            <a:r>
              <a:rPr lang="ru-RU" sz="2000"/>
              <a:t>Передать –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Существительные со значением «процесс»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ru-RU"/>
              <a:t>Удалить суффикс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+ П2 </a:t>
            </a:r>
            <a:endParaRPr lang="ru-RU"/>
          </a:p>
          <a:p>
            <a:pPr>
              <a:defRPr/>
            </a:pPr>
            <a:r>
              <a:rPr lang="ru-RU" sz="2000"/>
              <a:t>Собирать  – сбор</a:t>
            </a:r>
            <a:endParaRPr/>
          </a:p>
          <a:p>
            <a:pPr>
              <a:defRPr/>
            </a:pPr>
            <a:r>
              <a:rPr lang="ru-RU" sz="2000"/>
              <a:t>Анализировать – </a:t>
            </a:r>
            <a:endParaRPr/>
          </a:p>
          <a:p>
            <a:pPr>
              <a:defRPr/>
            </a:pPr>
            <a:r>
              <a:rPr lang="ru-RU" sz="2000"/>
              <a:t>Искать  – </a:t>
            </a:r>
            <a:endParaRPr/>
          </a:p>
          <a:p>
            <a:pPr>
              <a:defRPr/>
            </a:pPr>
            <a:r>
              <a:rPr lang="ru-RU" sz="2000"/>
              <a:t>Выбирать –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Вопросы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 marL="342900" indent="-342900">
              <a:buAutoNum type="arabicPeriod"/>
              <a:defRPr/>
            </a:pPr>
            <a:r>
              <a:rPr lang="ru-RU" sz="1800"/>
              <a:t>На каком факультете ты учишься?</a:t>
            </a:r>
            <a:endParaRPr sz="1800"/>
          </a:p>
          <a:p>
            <a:pPr marL="342900" indent="-342900">
              <a:buAutoNum type="arabicPeriod"/>
              <a:defRPr/>
            </a:pPr>
            <a:r>
              <a:rPr lang="ru-RU" sz="1800"/>
              <a:t>Какая твоя специальность?</a:t>
            </a:r>
            <a:endParaRPr sz="1800"/>
          </a:p>
          <a:p>
            <a:pPr marL="342900" indent="-342900">
              <a:buAutoNum type="arabicPeriod"/>
              <a:defRPr/>
            </a:pPr>
            <a:r>
              <a:rPr lang="ru-RU" sz="1800"/>
              <a:t>Что ты изучаешь сейчас?</a:t>
            </a:r>
            <a:endParaRPr sz="1800"/>
          </a:p>
          <a:p>
            <a:pPr marL="342900" indent="-342900">
              <a:buAutoNum type="arabicPeriod"/>
              <a:defRPr/>
            </a:pPr>
            <a:r>
              <a:rPr lang="ru-RU" sz="1800"/>
              <a:t>Какой предмет для тебя самый трудный?</a:t>
            </a:r>
            <a:endParaRPr sz="1800"/>
          </a:p>
          <a:p>
            <a:pPr marL="342900" indent="-342900">
              <a:buAutoNum type="arabicPeriod"/>
              <a:defRPr/>
            </a:pPr>
            <a:r>
              <a:rPr lang="ru-RU" sz="1800"/>
              <a:t>Какой предмет, по твоему мнению, самый важный для будущей работы?</a:t>
            </a:r>
            <a:endParaRPr sz="1800"/>
          </a:p>
          <a:p>
            <a:pPr marL="342900" indent="-342900">
              <a:buAutoNum type="arabicPeriod"/>
              <a:defRPr/>
            </a:pPr>
            <a:r>
              <a:rPr lang="ru-RU" sz="1800"/>
              <a:t>Кем ты хочешь работать? В какой сфере?</a:t>
            </a:r>
            <a:endParaRPr sz="1800"/>
          </a:p>
          <a:p>
            <a:pPr marL="342900" indent="-342900">
              <a:buAutoNum type="arabicPeriod"/>
              <a:defRPr/>
            </a:pPr>
            <a:r>
              <a:rPr lang="ru-RU" sz="1800"/>
              <a:t>Где ты хочешь работать?</a:t>
            </a:r>
            <a:endParaRPr sz="1800"/>
          </a:p>
          <a:p>
            <a:pPr marL="342900" indent="-342900">
              <a:buAutoNum type="arabicPeriod"/>
              <a:defRPr/>
            </a:pPr>
            <a:r>
              <a:rPr lang="ru-RU" sz="1800"/>
              <a:t>Какую зарплату ты хочешь получать?</a:t>
            </a:r>
            <a:endParaRPr sz="1800"/>
          </a:p>
          <a:p>
            <a:pPr marL="342900" indent="-342900">
              <a:buAutoNum type="arabicPeriod"/>
              <a:defRPr/>
            </a:pPr>
            <a:r>
              <a:rPr lang="ru-RU" sz="1800"/>
              <a:t>Ты хочешь работать удалённо? Или тебе нравится работать в офисе?</a:t>
            </a:r>
            <a:endParaRPr sz="1800"/>
          </a:p>
          <a:p>
            <a:pPr marL="342900" indent="-342900">
              <a:buAutoNum type="arabicPeriod"/>
              <a:defRPr/>
            </a:pPr>
            <a:r>
              <a:rPr lang="ru-RU" sz="1800"/>
              <a:t>Чему тебе нужно научиться?</a:t>
            </a:r>
            <a:endParaRPr lang="ru-RU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Профессия / Работа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 marL="342900" indent="-342900">
              <a:buAutoNum type="arabicPeriod"/>
              <a:defRPr/>
            </a:pPr>
            <a:r>
              <a:rPr lang="ru-RU"/>
              <a:t>Что должен уметь?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Что должен делать?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Какую зарплату получает специалист в этой сфере?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Где работают эти специалисты?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Есть ли карьерный рост? 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Как вы думаете, искусственный интеллект может выполнить эту работу?</a:t>
            </a:r>
            <a:endParaRPr/>
          </a:p>
          <a:p>
            <a:pPr marL="342900" indent="-342900">
              <a:buAutoNum type="arabicPeriod"/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158800" y="1353370"/>
            <a:ext cx="1656323" cy="1104215"/>
          </a:xfrm>
          <a:prstGeom prst="rect">
            <a:avLst/>
          </a:prstGeom>
        </p:spPr>
      </p:pic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 flipH="1" flipV="0">
            <a:off x="4070349" y="1892560"/>
            <a:ext cx="3088450" cy="475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0918426" name=""/>
          <p:cNvSpPr txBox="1"/>
          <p:nvPr/>
        </p:nvSpPr>
        <p:spPr bwMode="auto">
          <a:xfrm flipH="0" flipV="0">
            <a:off x="812799" y="2457585"/>
            <a:ext cx="1658320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преподаватель</a:t>
            </a:r>
            <a:endParaRPr/>
          </a:p>
        </p:txBody>
      </p:sp>
      <p:sp>
        <p:nvSpPr>
          <p:cNvPr id="1466169171" name=""/>
          <p:cNvSpPr txBox="1"/>
          <p:nvPr/>
        </p:nvSpPr>
        <p:spPr bwMode="auto">
          <a:xfrm flipH="0" flipV="0">
            <a:off x="400049" y="2776764"/>
            <a:ext cx="8160619" cy="3109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AutoNum type="arabicPeriod"/>
              <a:defRPr/>
            </a:pPr>
            <a:r>
              <a:rPr/>
              <a:t>общаться; объяснять материал; создавать интерактив; проверять знания студентов;</a:t>
            </a:r>
            <a:endParaRPr/>
          </a:p>
          <a:p>
            <a:pPr marL="283879" indent="-283879">
              <a:buAutoNum type="arabicPeriod"/>
              <a:defRPr/>
            </a:pPr>
            <a:r>
              <a:rPr/>
              <a:t>проводить уроки; давать домашнее задание; писать статьи: общаться со студентами; </a:t>
            </a:r>
            <a:endParaRPr/>
          </a:p>
          <a:p>
            <a:pPr marL="283879" indent="-283879">
              <a:buAutoNum type="arabicPeriod"/>
              <a:defRPr/>
            </a:pPr>
            <a:r>
              <a:rPr/>
              <a:t> (</a:t>
            </a:r>
            <a:r>
              <a:rPr/>
              <a:t>средняя) 75 000 (от ... до) </a:t>
            </a:r>
            <a:endParaRPr/>
          </a:p>
          <a:p>
            <a:pPr marL="283879" indent="-283879">
              <a:buAutoNum type="arabicPeriod"/>
              <a:defRPr/>
            </a:pPr>
            <a:r>
              <a:rPr/>
              <a:t>в университете; </a:t>
            </a:r>
            <a:endParaRPr/>
          </a:p>
          <a:p>
            <a:pPr marL="283879" indent="-283879">
              <a:buAutoNum type="arabicPeriod"/>
              <a:defRPr/>
            </a:pPr>
            <a:r>
              <a:rPr/>
              <a:t>есть, но трудно получить</a:t>
            </a:r>
            <a:endParaRPr/>
          </a:p>
          <a:p>
            <a:pPr marL="283879" indent="-283879">
              <a:buAutoNum type="arabicPeriod"/>
              <a:defRPr/>
            </a:pPr>
            <a:r>
              <a:rPr/>
              <a:t>лекции возможно, но практика и живое </a:t>
            </a:r>
            <a:endParaRPr/>
          </a:p>
          <a:p>
            <a:pPr marL="283879" indent="-283879">
              <a:buAutoNum type="arabicPeriod"/>
              <a:defRPr/>
            </a:pPr>
            <a:endParaRPr/>
          </a:p>
          <a:p>
            <a:pPr marL="283879" indent="-283879">
              <a:buAutoNum type="arabicPeriod"/>
              <a:defRPr/>
            </a:pPr>
            <a:endParaRPr/>
          </a:p>
          <a:p>
            <a:pPr marL="283879" indent="-283879">
              <a:buAutoNum type="arabicPeriod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u="sng">
                <a:hlinkClick r:id="rId2" tooltip="https://youtu.be/eGjZPDdWx3w?si=0Q3YJ8r0qpavi3dH"/>
              </a:rPr>
              <a:t>https://</a:t>
            </a:r>
            <a:r>
              <a:rPr lang="en-US" u="sng">
                <a:hlinkClick r:id="rId2" tooltip="https://youtu.be/eGjZPDdWx3w?si=0Q3YJ8r0qpavi3dH"/>
              </a:rPr>
              <a:t>youtu.be/eGjZPDdWx3w?si=0Q3YJ8r0qpavi3dH</a:t>
            </a:r>
            <a:r>
              <a:rPr lang="ru-RU"/>
              <a:t>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обсудим профессии, о которых говорят в видео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внимание!</a:t>
            </a:r>
            <a:endParaRPr 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/>
              <a:t>Факультет и специальность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На каком факультете вы учитесь? На каком направлении?</a:t>
            </a:r>
            <a:endParaRPr/>
          </a:p>
          <a:p>
            <a:pPr marL="342900" indent="-342900">
              <a:buFontTx/>
              <a:buChar char="-"/>
              <a:defRPr/>
            </a:pPr>
            <a:r>
              <a:rPr lang="ru-RU" sz="2000"/>
              <a:t>Факультет информационных технологий и программирования (Направление – разработка программного обеспечения)</a:t>
            </a:r>
            <a:endParaRPr/>
          </a:p>
          <a:p>
            <a:pPr marL="342900" indent="-342900">
              <a:buFontTx/>
              <a:buChar char="-"/>
              <a:defRPr/>
            </a:pPr>
            <a:r>
              <a:rPr lang="ru-RU" sz="2000"/>
              <a:t>Факультет программной инженерии и компьютерной техники</a:t>
            </a:r>
            <a:endParaRPr/>
          </a:p>
          <a:p>
            <a:pPr marL="342900" indent="-342900">
              <a:buFontTx/>
              <a:buChar char="-"/>
              <a:defRPr/>
            </a:pPr>
            <a:r>
              <a:rPr lang="ru-RU" sz="2000"/>
              <a:t>Факультет систем управления и робототехники (направление – робототехника и искусственный интеллект)</a:t>
            </a:r>
            <a:endParaRPr/>
          </a:p>
          <a:p>
            <a:pPr marL="342900" indent="-342900">
              <a:buFontTx/>
              <a:buChar char="-"/>
              <a:defRPr/>
            </a:pPr>
            <a:r>
              <a:rPr lang="ru-RU" sz="2000"/>
              <a:t>Факультет безопасности информационных технологий</a:t>
            </a:r>
            <a:endParaRPr/>
          </a:p>
          <a:p>
            <a:pPr marL="342900" indent="-342900">
              <a:buFontTx/>
              <a:buChar char="-"/>
              <a:defRPr/>
            </a:pPr>
            <a:r>
              <a:rPr lang="ru-RU" sz="2000"/>
              <a:t>Факультет </a:t>
            </a:r>
            <a:r>
              <a:rPr lang="ru-RU" sz="2000"/>
              <a:t>фотоники</a:t>
            </a:r>
            <a:endParaRPr lang="ru-RU" sz="2000"/>
          </a:p>
          <a:p>
            <a:pPr marL="342900" indent="-342900">
              <a:buFontTx/>
              <a:buChar char="-"/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Какие </a:t>
            </a:r>
            <a:r>
              <a:rPr lang="en-US"/>
              <a:t>IT</a:t>
            </a:r>
            <a:r>
              <a:rPr lang="ru-RU"/>
              <a:t>-профессии вы знаете</a:t>
            </a:r>
            <a:r>
              <a:rPr lang="ru-RU"/>
              <a:t>?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 marL="342900" indent="-342900">
              <a:buAutoNum type="arabicPeriod"/>
              <a:defRPr/>
            </a:pPr>
            <a:r>
              <a:rPr lang="en-US"/>
              <a:t>Data  Scientist 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Аналитик данных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Инженер машинного обучения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Архитектор больших данных (</a:t>
            </a:r>
            <a:r>
              <a:rPr lang="en-US"/>
              <a:t>Big Data)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Блокчэйн</a:t>
            </a:r>
            <a:r>
              <a:rPr lang="ru-RU"/>
              <a:t>-разработчик</a:t>
            </a:r>
            <a:endParaRPr/>
          </a:p>
          <a:p>
            <a:pPr marL="342900" indent="-342900">
              <a:buAutoNum type="arabicPeriod"/>
              <a:defRPr/>
            </a:pPr>
            <a:r>
              <a:rPr lang="en-US"/>
              <a:t>Scrum-</a:t>
            </a:r>
            <a:r>
              <a:rPr lang="ru-RU"/>
              <a:t>мастер</a:t>
            </a:r>
            <a:endParaRPr/>
          </a:p>
          <a:p>
            <a:pPr marL="342900" indent="-342900">
              <a:buAutoNum type="arabicPeriod"/>
              <a:defRPr/>
            </a:pPr>
            <a:r>
              <a:rPr lang="en-US"/>
              <a:t>DevOps</a:t>
            </a:r>
            <a:endParaRPr/>
          </a:p>
          <a:p>
            <a:pPr marL="342900" indent="-342900">
              <a:buAutoNum type="arabicPeriod"/>
              <a:defRPr/>
            </a:pPr>
            <a:r>
              <a:rPr lang="ru-RU"/>
              <a:t>Специалист по </a:t>
            </a:r>
            <a:r>
              <a:rPr lang="ru-RU"/>
              <a:t>кибер</a:t>
            </a:r>
            <a:r>
              <a:rPr lang="ru-RU"/>
              <a:t>-безопасности</a:t>
            </a:r>
            <a:endParaRPr/>
          </a:p>
          <a:p>
            <a:pPr marL="342900" indent="-342900">
              <a:buAutoNum type="arabicPeriod"/>
              <a:defRPr/>
            </a:pPr>
            <a:r>
              <a:rPr lang="en-US"/>
              <a:t>AR</a:t>
            </a:r>
            <a:r>
              <a:rPr lang="ru-RU"/>
              <a:t>/</a:t>
            </a:r>
            <a:r>
              <a:rPr lang="en-US"/>
              <a:t>VR </a:t>
            </a:r>
            <a:r>
              <a:rPr lang="ru-RU"/>
              <a:t>разработчик</a:t>
            </a:r>
            <a:endParaRPr/>
          </a:p>
          <a:p>
            <a:pPr marL="342900" indent="-342900">
              <a:buAutoNum type="arabicPeriod"/>
              <a:defRPr/>
            </a:pPr>
            <a:r>
              <a:rPr lang="en-US"/>
              <a:t>UI</a:t>
            </a:r>
            <a:r>
              <a:rPr lang="ru-RU"/>
              <a:t>/</a:t>
            </a:r>
            <a:r>
              <a:rPr lang="en-US"/>
              <a:t>UX </a:t>
            </a:r>
            <a:r>
              <a:rPr lang="ru-RU"/>
              <a:t>дизайнер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Какие навыки необходимо развивать?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Развивать – развить </a:t>
            </a:r>
            <a:r>
              <a:rPr lang="ru-RU"/>
              <a:t>+ что</a:t>
            </a:r>
            <a:endParaRPr lang="ru-RU"/>
          </a:p>
          <a:p>
            <a:pPr>
              <a:defRPr/>
            </a:pPr>
            <a:endParaRPr lang="ru-RU"/>
          </a:p>
          <a:p>
            <a:pPr marL="285750" indent="-285750">
              <a:buFontTx/>
              <a:buChar char="-"/>
              <a:defRPr/>
            </a:pPr>
            <a:r>
              <a:rPr lang="ru-RU">
                <a:solidFill>
                  <a:schemeClr val="accent1"/>
                </a:solidFill>
              </a:rPr>
              <a:t>Программирование</a:t>
            </a:r>
            <a:endParaRPr/>
          </a:p>
          <a:p>
            <a:pPr marL="285750" indent="-285750">
              <a:buFontTx/>
              <a:buChar char="-"/>
              <a:defRPr/>
            </a:pPr>
            <a:r>
              <a:rPr lang="ru-RU">
                <a:solidFill>
                  <a:schemeClr val="accent1"/>
                </a:solidFill>
              </a:rPr>
              <a:t>Работа в команде</a:t>
            </a:r>
            <a:endParaRPr/>
          </a:p>
          <a:p>
            <a:pPr marL="285750" indent="-285750">
              <a:buFontTx/>
              <a:buChar char="-"/>
              <a:defRPr/>
            </a:pPr>
            <a:r>
              <a:rPr lang="ru-RU">
                <a:solidFill>
                  <a:schemeClr val="accent1"/>
                </a:solidFill>
              </a:rPr>
              <a:t>Тайм-менеджмент</a:t>
            </a:r>
            <a:endParaRPr/>
          </a:p>
          <a:p>
            <a:pPr marL="285750" indent="-285750">
              <a:buFontTx/>
              <a:buChar char="-"/>
              <a:defRPr/>
            </a:pPr>
            <a:r>
              <a:rPr lang="ru-RU">
                <a:solidFill>
                  <a:schemeClr val="accent1"/>
                </a:solidFill>
              </a:rPr>
              <a:t>Решение математических задач</a:t>
            </a:r>
            <a:endParaRPr lang="ru-RU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ru-RU">
                <a:solidFill>
                  <a:schemeClr val="accent1"/>
                </a:solidFill>
              </a:rPr>
              <a:t>Аналитическое </a:t>
            </a:r>
            <a:r>
              <a:rPr lang="ru-RU">
                <a:solidFill>
                  <a:schemeClr val="accent1"/>
                </a:solidFill>
              </a:rPr>
              <a:t>мышление </a:t>
            </a:r>
            <a:endParaRPr lang="ru-RU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ru-RU">
                <a:solidFill>
                  <a:schemeClr val="accent1"/>
                </a:solidFill>
              </a:rPr>
              <a:t>Анализ данных</a:t>
            </a:r>
            <a:endParaRPr/>
          </a:p>
          <a:p>
            <a:pPr marL="285750" indent="-285750">
              <a:buFontTx/>
              <a:buChar char="-"/>
              <a:defRPr/>
            </a:pPr>
            <a:r>
              <a:rPr lang="ru-RU">
                <a:solidFill>
                  <a:schemeClr val="accent1"/>
                </a:solidFill>
              </a:rPr>
              <a:t>Алгоритмы </a:t>
            </a:r>
            <a:endParaRPr/>
          </a:p>
          <a:p>
            <a:pPr marL="285750" indent="-285750">
              <a:buFontTx/>
              <a:buChar char="-"/>
              <a:defRPr/>
            </a:pPr>
            <a:r>
              <a:rPr lang="ru-RU">
                <a:solidFill>
                  <a:schemeClr val="accent1"/>
                </a:solidFill>
              </a:rPr>
              <a:t>Коммуникация </a:t>
            </a:r>
            <a:endParaRPr lang="ru-RU">
              <a:solidFill>
                <a:schemeClr val="accent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94976" y="2085357"/>
            <a:ext cx="3366834" cy="2104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67624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306434"/>
            <a:ext cx="6824381" cy="527283"/>
          </a:xfrm>
        </p:spPr>
        <p:txBody>
          <a:bodyPr>
            <a:normAutofit/>
          </a:bodyPr>
          <a:lstStyle>
            <a:lvl1pPr>
              <a:defRPr sz="3200">
                <a:latin typeface="Golos Text DemiBold"/>
              </a:defRPr>
            </a:lvl1pPr>
          </a:lstStyle>
          <a:p>
            <a:pPr>
              <a:defRPr/>
            </a:pPr>
            <a:r>
              <a:rPr/>
              <a:t>Профессии </a:t>
            </a:r>
            <a:endParaRPr/>
          </a:p>
        </p:txBody>
      </p:sp>
      <p:sp>
        <p:nvSpPr>
          <p:cNvPr id="888187491" name="Content Placeholder 2"/>
          <p:cNvSpPr>
            <a:spLocks noGrp="1"/>
          </p:cNvSpPr>
          <p:nvPr>
            <p:ph sz="half" idx="1" hasCustomPrompt="1"/>
          </p:nvPr>
        </p:nvSpPr>
        <p:spPr bwMode="auto">
          <a:xfrm>
            <a:off x="457200" y="1211942"/>
            <a:ext cx="7467599" cy="344714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>
            <a:lvl1pPr marL="0" indent="0">
              <a:buFont typeface="Arial"/>
              <a:buNone/>
              <a:defRPr sz="1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39821" indent="-239821">
              <a:buSzPct val="100000"/>
              <a:buFont typeface="Arial"/>
              <a:buAutoNum type="arabicPeriod"/>
              <a:defRPr/>
            </a:pPr>
            <a:r>
              <a:rPr sz="2400"/>
              <a:t>Менеджер </a:t>
            </a:r>
            <a:endParaRPr sz="2400"/>
          </a:p>
          <a:p>
            <a:pPr marL="239821" indent="-239821">
              <a:buSzPct val="100000"/>
              <a:buFont typeface="Arial"/>
              <a:buAutoNum type="arabicPeriod"/>
              <a:defRPr/>
            </a:pPr>
            <a:r>
              <a:rPr sz="2400"/>
              <a:t>тимлид</a:t>
            </a:r>
            <a:endParaRPr sz="2400"/>
          </a:p>
          <a:p>
            <a:pPr marL="239821" indent="-239821">
              <a:buSzPct val="100000"/>
              <a:buFont typeface="Arial"/>
              <a:buAutoNum type="arabicPeriod"/>
              <a:defRPr/>
            </a:pPr>
            <a:r>
              <a:rPr sz="2400"/>
              <a:t>Бэкенд фронтенд разработчик</a:t>
            </a:r>
            <a:endParaRPr sz="2400"/>
          </a:p>
          <a:p>
            <a:pPr marL="239821" indent="-239821">
              <a:buSzPct val="100000"/>
              <a:buFont typeface="Arial"/>
              <a:buAutoNum type="arabicPeriod"/>
              <a:defRPr/>
            </a:pPr>
            <a:r>
              <a:rPr sz="2400"/>
              <a:t>Аналитик данных</a:t>
            </a:r>
            <a:endParaRPr sz="2400"/>
          </a:p>
          <a:p>
            <a:pPr marL="239821" indent="-239821">
              <a:buSzPct val="100000"/>
              <a:buFont typeface="Arial"/>
              <a:buAutoNum type="arabicPeriod"/>
              <a:defRPr/>
            </a:pPr>
            <a:r>
              <a:rPr sz="2400"/>
              <a:t>Системный аналитик </a:t>
            </a:r>
            <a:endParaRPr sz="2400"/>
          </a:p>
          <a:p>
            <a:pPr marL="239821" indent="-239821">
              <a:buSzPct val="100000"/>
              <a:buFont typeface="Arial"/>
              <a:buAutoNum type="arabicPeriod"/>
              <a:defRPr/>
            </a:pPr>
            <a:r>
              <a:rPr sz="2400"/>
              <a:t>Специалисты по данным</a:t>
            </a:r>
            <a:endParaRPr sz="2400"/>
          </a:p>
          <a:p>
            <a:pPr marL="239821" indent="-239821">
              <a:buSzPct val="100000"/>
              <a:buFont typeface="Arial"/>
              <a:buAutoNum type="arabicPeriod"/>
              <a:defRPr/>
            </a:pPr>
            <a:r>
              <a:rPr sz="2400"/>
              <a:t>Дизайнеры</a:t>
            </a:r>
            <a:endParaRPr sz="2400"/>
          </a:p>
          <a:p>
            <a:pPr marL="239821" indent="-239821">
              <a:buSzPct val="100000"/>
              <a:buFont typeface="Arial"/>
              <a:buAutoNum type="arabicPeriod"/>
              <a:defRPr/>
            </a:pPr>
            <a:r>
              <a:rPr sz="2400"/>
              <a:t>Специалисты по кибер-безопасности </a:t>
            </a:r>
            <a:endParaRPr sz="2400"/>
          </a:p>
          <a:p>
            <a:pPr marL="239821" indent="-239821">
              <a:buSzPct val="100000"/>
              <a:buFont typeface="Arial"/>
              <a:buAutoNum type="arabicPeriod"/>
              <a:defRPr/>
            </a:pPr>
            <a:r>
              <a:rPr sz="2400"/>
              <a:t>Тестировщик </a:t>
            </a:r>
            <a:endParaRPr sz="2400"/>
          </a:p>
          <a:p>
            <a:pPr marL="239821" indent="-239821">
              <a:buSzPct val="100000"/>
              <a:buFont typeface="Arial"/>
              <a:buAutoNum type="arabicPeriod"/>
              <a:defRPr/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Autofit/>
          </a:bodyPr>
          <a:lstStyle/>
          <a:p>
            <a:pPr>
              <a:defRPr/>
            </a:pPr>
            <a:r>
              <a:rPr lang="ru-RU" sz="2000"/>
              <a:t>Как называется ваша будущая профессия? На кого вы учитесь? Где вы можете работать?</a:t>
            </a:r>
            <a:endParaRPr lang="ru-RU" sz="200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2400"/>
              <a:t>Моя будущая профессия называется …</a:t>
            </a:r>
            <a:endParaRPr/>
          </a:p>
          <a:p>
            <a:pPr>
              <a:defRPr/>
            </a:pPr>
            <a:r>
              <a:rPr lang="ru-RU" sz="2400"/>
              <a:t>Я учусь на + П4</a:t>
            </a:r>
            <a:endParaRPr lang="ru-RU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Почему люди выбирают </a:t>
            </a:r>
            <a:r>
              <a:rPr lang="en-US"/>
              <a:t>IT</a:t>
            </a:r>
            <a:r>
              <a:rPr lang="ru-RU"/>
              <a:t>?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ru-RU"/>
              <a:t>Профессия будущего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Легко найти работу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Перспективная и современная профессия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Смогу получать высокую зарплату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Смогу работать в крупных компаниях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Есть возможность для саморазвития 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Мало хороших специалистов в этой сфере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 bwMode="auto"/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Компьютерные игры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Медицина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Дорожное движение; логистика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Умный дом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Робототехника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Беспилотные автомобили </a:t>
            </a:r>
            <a:endParaRPr lang="ru-RU" sz="200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В какой сфере нужны программисты?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R7-Office/2024.1.1.375</Application>
  <DocSecurity>0</DocSecurity>
  <PresentationFormat>Экран (16:9)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</dc:creator>
  <cp:keywords/>
  <dc:description/>
  <dc:identifier/>
  <dc:language/>
  <cp:lastModifiedBy>Оксана Колегова</cp:lastModifiedBy>
  <cp:revision>185</cp:revision>
  <dcterms:created xsi:type="dcterms:W3CDTF">2014-06-27T12:30:22Z</dcterms:created>
  <dcterms:modified xsi:type="dcterms:W3CDTF">2025-10-07T18:54:58Z</dcterms:modified>
  <cp:category/>
  <cp:contentStatus/>
  <cp:version/>
</cp:coreProperties>
</file>